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9" r:id="rId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B7B7"/>
    <a:srgbClr val="FEFEFE"/>
    <a:srgbClr val="87868B"/>
    <a:srgbClr val="3B1749"/>
    <a:srgbClr val="547317"/>
    <a:srgbClr val="00605B"/>
    <a:srgbClr val="800044"/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17" autoAdjust="0"/>
  </p:normalViewPr>
  <p:slideViewPr>
    <p:cSldViewPr snapToGrid="0" snapToObjects="1">
      <p:cViewPr>
        <p:scale>
          <a:sx n="100" d="100"/>
          <a:sy n="100" d="100"/>
        </p:scale>
        <p:origin x="22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943219588123167E-3"/>
          <c:y val="0"/>
          <c:w val="0.93790459048103492"/>
          <c:h val="1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A94-4732-8061-E6707FEBA8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A94-4732-8061-E6707FEBA87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A94-4732-8061-E6707FEBA87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A94-4732-8061-E6707FEBA87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A94-4732-8061-E6707FEBA87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A94-4732-8061-E6707FEBA87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A94-4732-8061-E6707FEBA87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A94-4732-8061-E6707FEBA87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0A94-4732-8061-E6707FEBA87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0A94-4732-8061-E6707FEBA875}"/>
              </c:ext>
            </c:extLst>
          </c:dPt>
          <c:cat>
            <c:strRef>
              <c:f>Hoja1!$A$2:$A$11</c:f>
              <c:strCache>
                <c:ptCount val="10"/>
                <c:pt idx="0">
                  <c:v>SALUD Y ASISTENCIA SOCIAL</c:v>
                </c:pt>
                <c:pt idx="1">
                  <c:v>VIVIENDA Y URBANIZACIÓN</c:v>
                </c:pt>
                <c:pt idx="2">
                  <c:v>DESARROLLO AGROPECUARIO, FORESTAL Y ACUICOLA</c:v>
                </c:pt>
                <c:pt idx="3">
                  <c:v>CARRETERAS, CAMINOS Y PUENTES</c:v>
                </c:pt>
                <c:pt idx="4">
                  <c:v>EDUCACIÓN, CULTURA Y DEPORTE</c:v>
                </c:pt>
                <c:pt idx="5">
                  <c:v>AGUA POTABLE, ALCANTARILLADO Y SANEAMIENTO</c:v>
                </c:pt>
                <c:pt idx="6">
                  <c:v>ELECTRIFICACIÓN</c:v>
                </c:pt>
                <c:pt idx="7">
                  <c:v>PROTECCIÓN CIVIL, SEGURIDAD, JUSTICIA Y FINANZAS PÚBLICAS</c:v>
                </c:pt>
                <c:pt idx="8">
                  <c:v>DESARROLLO ECONÓMICO Y TURISTICO</c:v>
                </c:pt>
                <c:pt idx="9">
                  <c:v>PROTECCION Y PRESERVACION AMBIENTAL</c:v>
                </c:pt>
              </c:strCache>
            </c:strRef>
          </c:cat>
          <c:val>
            <c:numRef>
              <c:f>Hoja1!$B$2:$B$11</c:f>
              <c:numCache>
                <c:formatCode>0.00</c:formatCode>
                <c:ptCount val="10"/>
                <c:pt idx="0">
                  <c:v>45.639917547500524</c:v>
                </c:pt>
                <c:pt idx="1">
                  <c:v>37.977407340466812</c:v>
                </c:pt>
                <c:pt idx="2">
                  <c:v>6.6251577382191646</c:v>
                </c:pt>
                <c:pt idx="3">
                  <c:v>2.7757782948212348</c:v>
                </c:pt>
                <c:pt idx="4">
                  <c:v>2.4525463658022826</c:v>
                </c:pt>
                <c:pt idx="5">
                  <c:v>1.6932386300681719</c:v>
                </c:pt>
                <c:pt idx="6">
                  <c:v>1.3028879156711424</c:v>
                </c:pt>
                <c:pt idx="7">
                  <c:v>0.75867218498258171</c:v>
                </c:pt>
                <c:pt idx="8">
                  <c:v>0.53197127176404968</c:v>
                </c:pt>
                <c:pt idx="9">
                  <c:v>0.24242271070402721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A94-4732-8061-E6707FEBA8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299F0-A457-7344-879F-CB8E79396792}" type="datetime1">
              <a:rPr lang="es-MX" smtClean="0"/>
              <a:pPr/>
              <a:t>13/05/2022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A16A0-7D6B-874A-9CF0-125FA9D72DF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65599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A0152-9AF3-1441-989D-163A2E2FBA37}" type="datetime1">
              <a:rPr lang="es-MX" smtClean="0"/>
              <a:pPr/>
              <a:t>13/05/2022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62E42-CEBF-7843-A56C-B3329424E56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71702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031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01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8731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29" name="Picture Placeholder 1"/>
          <p:cNvSpPr>
            <a:spLocks noGrp="1" noTextEdit="1"/>
          </p:cNvSpPr>
          <p:nvPr>
            <p:ph type="pic" sz="quarter" idx="13"/>
          </p:nvPr>
        </p:nvSpPr>
        <p:spPr>
          <a:xfrm>
            <a:off x="5102151" y="2139068"/>
            <a:ext cx="3341563" cy="2813309"/>
          </a:xfrm>
        </p:spPr>
      </p:sp>
      <p:sp>
        <p:nvSpPr>
          <p:cNvPr id="3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218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099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095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250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1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450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134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519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70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1270000"/>
            <a:ext cx="5111750" cy="4856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2432050"/>
            <a:ext cx="3008313" cy="3694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207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177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474062"/>
            <a:ext cx="5063310" cy="4790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pic>
        <p:nvPicPr>
          <p:cNvPr id="7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1391" y="415766"/>
            <a:ext cx="2677527" cy="537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 descr="rombo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412" y="6356350"/>
            <a:ext cx="304800" cy="304800"/>
          </a:xfrm>
          <a:prstGeom prst="rect">
            <a:avLst/>
          </a:prstGeom>
        </p:spPr>
      </p:pic>
      <p:pic>
        <p:nvPicPr>
          <p:cNvPr id="8" name="Imagen 7" descr="lateral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2129"/>
            <a:ext cx="383191" cy="1928726"/>
          </a:xfrm>
          <a:prstGeom prst="rect">
            <a:avLst/>
          </a:prstGeom>
        </p:spPr>
      </p:pic>
      <p:sp>
        <p:nvSpPr>
          <p:cNvPr id="15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272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4 Marcador de texto"/>
          <p:cNvSpPr txBox="1">
            <a:spLocks/>
          </p:cNvSpPr>
          <p:nvPr/>
        </p:nvSpPr>
        <p:spPr>
          <a:xfrm>
            <a:off x="575977" y="647455"/>
            <a:ext cx="7772400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400" noProof="0" dirty="0">
                <a:solidFill>
                  <a:schemeClr val="bg1">
                    <a:lumMod val="50000"/>
                  </a:schemeClr>
                </a:solidFill>
              </a:rPr>
              <a:t>1er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53998" y="6588430"/>
            <a:ext cx="2365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Fecha de corte de la información: </a:t>
            </a:r>
            <a:r>
              <a:rPr lang="es-ES" sz="900" dirty="0" smtClean="0"/>
              <a:t>10/05/2022</a:t>
            </a:r>
            <a:endParaRPr lang="es-ES" sz="900" dirty="0"/>
          </a:p>
          <a:p>
            <a:endParaRPr lang="es-MX" sz="9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3389191" y="1327540"/>
            <a:ext cx="415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%</a:t>
            </a:r>
            <a:endParaRPr lang="es-MX" sz="1600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5710648" y="327521"/>
            <a:ext cx="2772947" cy="7747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600" y="191950"/>
            <a:ext cx="7556500" cy="479031"/>
          </a:xfrm>
        </p:spPr>
        <p:txBody>
          <a:bodyPr>
            <a:noAutofit/>
          </a:bodyPr>
          <a:lstStyle/>
          <a:p>
            <a:r>
              <a:rPr lang="es-MX" dirty="0" smtClean="0">
                <a:latin typeface="Helvetica" pitchFamily="34" charset="0"/>
              </a:rPr>
              <a:t>Orientación </a:t>
            </a:r>
            <a:r>
              <a:rPr lang="es-MX" dirty="0">
                <a:latin typeface="Helvetica" pitchFamily="34" charset="0"/>
              </a:rPr>
              <a:t>de </a:t>
            </a:r>
            <a:r>
              <a:rPr lang="es-MX" dirty="0" smtClean="0">
                <a:latin typeface="Helvetica" pitchFamily="34" charset="0"/>
              </a:rPr>
              <a:t>la Inversión </a:t>
            </a:r>
            <a:r>
              <a:rPr lang="es-MX" dirty="0">
                <a:latin typeface="Helvetica" pitchFamily="34" charset="0"/>
              </a:rPr>
              <a:t>P</a:t>
            </a:r>
            <a:r>
              <a:rPr lang="es-MX" dirty="0" smtClean="0">
                <a:latin typeface="Helvetica" pitchFamily="34" charset="0"/>
              </a:rPr>
              <a:t>ública Autorizada</a:t>
            </a:r>
            <a:endParaRPr lang="es-ES" dirty="0"/>
          </a:p>
        </p:txBody>
      </p:sp>
      <p:graphicFrame>
        <p:nvGraphicFramePr>
          <p:cNvPr id="36" name="Gráfico 35"/>
          <p:cNvGraphicFramePr/>
          <p:nvPr>
            <p:extLst>
              <p:ext uri="{D42A27DB-BD31-4B8C-83A1-F6EECF244321}">
                <p14:modId xmlns:p14="http://schemas.microsoft.com/office/powerpoint/2010/main" val="206121955"/>
              </p:ext>
            </p:extLst>
          </p:nvPr>
        </p:nvGraphicFramePr>
        <p:xfrm>
          <a:off x="4070122" y="1616229"/>
          <a:ext cx="5350108" cy="5090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78B4-448C-A743-A85C-EC0F5416DCE4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9" name="8 Elipse"/>
          <p:cNvSpPr/>
          <p:nvPr/>
        </p:nvSpPr>
        <p:spPr>
          <a:xfrm>
            <a:off x="4039425" y="1617199"/>
            <a:ext cx="5079175" cy="5084693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4697763" y="2227651"/>
            <a:ext cx="3785833" cy="3876089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118 Imagen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05" t="11852" r="7642" b="15062"/>
          <a:stretch/>
        </p:blipFill>
        <p:spPr bwMode="auto">
          <a:xfrm>
            <a:off x="4874025" y="2906378"/>
            <a:ext cx="3394076" cy="224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84 Imagen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03026" y="2060137"/>
            <a:ext cx="301907" cy="301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82 Imagen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191770">
            <a:off x="5638765" y="1066728"/>
            <a:ext cx="252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86 Imagen">
            <a:extLst>
              <a:ext uri="{FF2B5EF4-FFF2-40B4-BE49-F238E27FC236}">
                <a16:creationId xmlns:a16="http://schemas.microsoft.com/office/drawing/2014/main" id="{00000000-0008-0000-0000-000011000000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3925" y="1874924"/>
            <a:ext cx="279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89 Imagen">
            <a:extLst>
              <a:ext uri="{FF2B5EF4-FFF2-40B4-BE49-F238E27FC236}">
                <a16:creationId xmlns:a16="http://schemas.microsoft.com/office/drawing/2014/main" id="{00000000-0008-0000-0000-00001D000000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26789">
            <a:off x="6425653" y="871174"/>
            <a:ext cx="252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87 Imagen">
            <a:extLst>
              <a:ext uri="{FF2B5EF4-FFF2-40B4-BE49-F238E27FC236}">
                <a16:creationId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12450" y="3830692"/>
            <a:ext cx="498707" cy="4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88 Imagen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57078" y="5362817"/>
            <a:ext cx="512545" cy="512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90 Imagen">
            <a:extLst>
              <a:ext uri="{FF2B5EF4-FFF2-40B4-BE49-F238E27FC236}">
                <a16:creationId xmlns:a16="http://schemas.microsoft.com/office/drawing/2014/main" id="{8FDD7407-4FED-40A3-A4F1-46BB94654A8B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121769">
            <a:off x="6703509" y="940550"/>
            <a:ext cx="252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91 Imagen">
            <a:extLst>
              <a:ext uri="{FF2B5EF4-FFF2-40B4-BE49-F238E27FC236}">
                <a16:creationId xmlns:a16="http://schemas.microsoft.com/office/drawing/2014/main" id="{1C44BA27-422C-4E34-90A4-4115C4F699D6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21318659">
            <a:off x="6153747" y="864914"/>
            <a:ext cx="252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112 Imagen">
            <a:extLst>
              <a:ext uri="{FF2B5EF4-FFF2-40B4-BE49-F238E27FC236}">
                <a16:creationId xmlns:a16="http://schemas.microsoft.com/office/drawing/2014/main" id="{AAFEDCFF-6AB5-4756-A63B-3DABDE57EFDE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741104" y="2477326"/>
            <a:ext cx="428519" cy="46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83 Imagen">
            <a:extLst>
              <a:ext uri="{FF2B5EF4-FFF2-40B4-BE49-F238E27FC236}">
                <a16:creationId xmlns:a16="http://schemas.microsoft.com/office/drawing/2014/main" id="{3EC53D29-C05D-41E9-8429-06215DD71F59}"/>
              </a:ext>
            </a:extLst>
          </p:cNvPr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20607651">
            <a:off x="5884269" y="922491"/>
            <a:ext cx="251996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Conector recto 15"/>
          <p:cNvCxnSpPr>
            <a:stCxn id="41" idx="2"/>
          </p:cNvCxnSpPr>
          <p:nvPr/>
        </p:nvCxnSpPr>
        <p:spPr>
          <a:xfrm>
            <a:off x="5814948" y="1308303"/>
            <a:ext cx="217711" cy="459843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ector recto 18"/>
          <p:cNvCxnSpPr>
            <a:stCxn id="37" idx="2"/>
          </p:cNvCxnSpPr>
          <p:nvPr/>
        </p:nvCxnSpPr>
        <p:spPr>
          <a:xfrm>
            <a:off x="6046135" y="1169278"/>
            <a:ext cx="207303" cy="538894"/>
          </a:xfrm>
          <a:prstGeom prst="line">
            <a:avLst/>
          </a:prstGeom>
          <a:ln w="19050">
            <a:solidFill>
              <a:srgbClr val="800044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ector recto 21"/>
          <p:cNvCxnSpPr>
            <a:stCxn id="47" idx="2"/>
          </p:cNvCxnSpPr>
          <p:nvPr/>
        </p:nvCxnSpPr>
        <p:spPr>
          <a:xfrm>
            <a:off x="6290047" y="1116492"/>
            <a:ext cx="127573" cy="620753"/>
          </a:xfrm>
          <a:prstGeom prst="line">
            <a:avLst/>
          </a:prstGeom>
          <a:ln w="19050">
            <a:solidFill>
              <a:srgbClr val="00605B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Conector recto 33"/>
          <p:cNvCxnSpPr>
            <a:endCxn id="43" idx="2"/>
          </p:cNvCxnSpPr>
          <p:nvPr/>
        </p:nvCxnSpPr>
        <p:spPr>
          <a:xfrm flipV="1">
            <a:off x="6504137" y="1122900"/>
            <a:ext cx="39210" cy="558562"/>
          </a:xfrm>
          <a:prstGeom prst="line">
            <a:avLst/>
          </a:prstGeom>
          <a:ln w="19050">
            <a:solidFill>
              <a:srgbClr val="547317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Conector recto 37"/>
          <p:cNvCxnSpPr>
            <a:endCxn id="46" idx="2"/>
          </p:cNvCxnSpPr>
          <p:nvPr/>
        </p:nvCxnSpPr>
        <p:spPr>
          <a:xfrm flipV="1">
            <a:off x="6565242" y="1185901"/>
            <a:ext cx="223878" cy="483463"/>
          </a:xfrm>
          <a:prstGeom prst="line">
            <a:avLst/>
          </a:prstGeom>
          <a:ln w="19050">
            <a:solidFill>
              <a:srgbClr val="3B1749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65" name="Imagen 64"/>
          <p:cNvPicPr>
            <a:picLocks noChangeAspect="1"/>
          </p:cNvPicPr>
          <p:nvPr/>
        </p:nvPicPr>
        <p:blipFill rotWithShape="1">
          <a:blip r:embed="rId14"/>
          <a:srcRect r="25698" b="7292"/>
          <a:stretch/>
        </p:blipFill>
        <p:spPr>
          <a:xfrm>
            <a:off x="412294" y="1649610"/>
            <a:ext cx="3569697" cy="485589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91" r="8567" b="28706"/>
          <a:stretch/>
        </p:blipFill>
        <p:spPr>
          <a:xfrm>
            <a:off x="7027056" y="117256"/>
            <a:ext cx="1945974" cy="90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228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4 Marcador de texto"/>
          <p:cNvSpPr txBox="1">
            <a:spLocks/>
          </p:cNvSpPr>
          <p:nvPr/>
        </p:nvSpPr>
        <p:spPr>
          <a:xfrm>
            <a:off x="861924" y="1040004"/>
            <a:ext cx="7772400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400" noProof="0" dirty="0" smtClean="0">
                <a:solidFill>
                  <a:schemeClr val="bg1">
                    <a:lumMod val="50000"/>
                  </a:schemeClr>
                </a:solidFill>
              </a:rPr>
              <a:t>Histórico </a:t>
            </a:r>
            <a:r>
              <a:rPr lang="es-MX" sz="2400" noProof="0" dirty="0">
                <a:solidFill>
                  <a:schemeClr val="bg1">
                    <a:lumMod val="50000"/>
                  </a:schemeClr>
                </a:solidFill>
              </a:rPr>
              <a:t>al 1er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2" name="CuadroTexto 51"/>
          <p:cNvSpPr txBox="1"/>
          <p:nvPr/>
        </p:nvSpPr>
        <p:spPr>
          <a:xfrm>
            <a:off x="1231528" y="6297889"/>
            <a:ext cx="2365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Fecha de corte de la información: </a:t>
            </a:r>
            <a:r>
              <a:rPr lang="es-ES" sz="900" dirty="0" smtClean="0"/>
              <a:t>10/05/2022</a:t>
            </a:r>
            <a:endParaRPr lang="es-ES" sz="900" dirty="0"/>
          </a:p>
          <a:p>
            <a:endParaRPr lang="es-MX" sz="9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5698228" y="329868"/>
            <a:ext cx="3217172" cy="7747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18" name="Título 1"/>
          <p:cNvSpPr txBox="1">
            <a:spLocks/>
          </p:cNvSpPr>
          <p:nvPr/>
        </p:nvSpPr>
        <p:spPr>
          <a:xfrm>
            <a:off x="101600" y="191950"/>
            <a:ext cx="7556500" cy="4790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>
                <a:latin typeface="Helvetica" pitchFamily="34" charset="0"/>
              </a:rPr>
              <a:t>Orientación de la Inversión Pública Autorizada</a:t>
            </a:r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8289" b="4005"/>
          <a:stretch/>
        </p:blipFill>
        <p:spPr>
          <a:xfrm>
            <a:off x="940989" y="1679063"/>
            <a:ext cx="7614270" cy="4042151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91" r="8567" b="28706"/>
          <a:stretch/>
        </p:blipFill>
        <p:spPr>
          <a:xfrm>
            <a:off x="6969426" y="117256"/>
            <a:ext cx="1945974" cy="90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2987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SEFIN">
      <a:dk1>
        <a:srgbClr val="3E3E3E"/>
      </a:dk1>
      <a:lt1>
        <a:sysClr val="window" lastClr="FFFFFF"/>
      </a:lt1>
      <a:dk2>
        <a:srgbClr val="BABABA"/>
      </a:dk2>
      <a:lt2>
        <a:srgbClr val="EEECE1"/>
      </a:lt2>
      <a:accent1>
        <a:srgbClr val="D60071"/>
      </a:accent1>
      <a:accent2>
        <a:srgbClr val="00A097"/>
      </a:accent2>
      <a:accent3>
        <a:srgbClr val="8CC026"/>
      </a:accent3>
      <a:accent4>
        <a:srgbClr val="622779"/>
      </a:accent4>
      <a:accent5>
        <a:srgbClr val="FBAF2B"/>
      </a:accent5>
      <a:accent6>
        <a:srgbClr val="ED1C24"/>
      </a:accent6>
      <a:hlink>
        <a:srgbClr val="6666FF"/>
      </a:hlink>
      <a:folHlink>
        <a:srgbClr val="CC66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2534</TotalTime>
  <Words>40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</vt:lpstr>
      <vt:lpstr>Tema de Office</vt:lpstr>
      <vt:lpstr>Orientación de la Inversión Pública Autorizada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SF Oaxaca</dc:creator>
  <cp:lastModifiedBy>Saul Giovanni Portillo Salinas</cp:lastModifiedBy>
  <cp:revision>68</cp:revision>
  <dcterms:created xsi:type="dcterms:W3CDTF">2016-12-21T19:03:03Z</dcterms:created>
  <dcterms:modified xsi:type="dcterms:W3CDTF">2022-05-13T21:22:36Z</dcterms:modified>
</cp:coreProperties>
</file>